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2" r:id="rId3"/>
    <p:sldId id="265" r:id="rId4"/>
    <p:sldId id="257" r:id="rId5"/>
    <p:sldId id="260" r:id="rId6"/>
    <p:sldId id="261" r:id="rId7"/>
    <p:sldId id="311" r:id="rId8"/>
    <p:sldId id="304" r:id="rId9"/>
    <p:sldId id="306" r:id="rId10"/>
    <p:sldId id="303" r:id="rId11"/>
    <p:sldId id="310" r:id="rId12"/>
    <p:sldId id="309" r:id="rId13"/>
    <p:sldId id="263" r:id="rId14"/>
    <p:sldId id="264" r:id="rId15"/>
    <p:sldId id="262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6" autoAdjust="0"/>
    <p:restoredTop sz="94787" autoAdjust="0"/>
  </p:normalViewPr>
  <p:slideViewPr>
    <p:cSldViewPr snapToGrid="0" showGuides="1">
      <p:cViewPr varScale="1">
        <p:scale>
          <a:sx n="79" d="100"/>
          <a:sy n="79" d="100"/>
        </p:scale>
        <p:origin x="-4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1D830-4D45-4447-A03C-C9DFD87297C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E46F7-7541-4B6E-AC3A-45D376A4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Sciences: </a:t>
            </a:r>
          </a:p>
          <a:p>
            <a:pPr marL="228600" indent="-228600">
              <a:buAutoNum type="arabicPeriod"/>
            </a:pPr>
            <a:r>
              <a:rPr lang="en-US" dirty="0" err="1"/>
              <a:t>Sysay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Ting</a:t>
            </a:r>
          </a:p>
          <a:p>
            <a:pPr marL="228600" indent="-228600">
              <a:buAutoNum type="arabicPeriod"/>
            </a:pPr>
            <a:r>
              <a:rPr lang="en-US" dirty="0" err="1"/>
              <a:t>Sonesay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Noudy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Toum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Tom</a:t>
            </a:r>
          </a:p>
          <a:p>
            <a:pPr marL="228600" indent="-228600">
              <a:buAutoNum type="arabicPeriod"/>
            </a:pPr>
            <a:r>
              <a:rPr lang="en-US" dirty="0" err="1"/>
              <a:t>Ded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Care </a:t>
            </a:r>
          </a:p>
          <a:p>
            <a:pPr marL="228600" indent="-228600">
              <a:buAutoNum type="arabicPeriod"/>
            </a:pPr>
            <a:r>
              <a:rPr lang="en-US" dirty="0"/>
              <a:t>Noy</a:t>
            </a:r>
          </a:p>
          <a:p>
            <a:pPr marL="228600" indent="-228600">
              <a:buAutoNum type="arabicPeriod"/>
            </a:pPr>
            <a:r>
              <a:rPr lang="en-US" dirty="0"/>
              <a:t>Mimi</a:t>
            </a:r>
          </a:p>
          <a:p>
            <a:pPr marL="228600" indent="-228600">
              <a:buAutoNum type="arabicPeriod"/>
            </a:pPr>
            <a:r>
              <a:rPr lang="en-US" dirty="0"/>
              <a:t>Ped</a:t>
            </a:r>
          </a:p>
          <a:p>
            <a:pPr marL="228600" indent="-228600">
              <a:buAutoNum type="arabicPeriod"/>
            </a:pPr>
            <a:r>
              <a:rPr lang="en-US" dirty="0" err="1"/>
              <a:t>Ladda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Chansouk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TM</a:t>
            </a:r>
          </a:p>
          <a:p>
            <a:pPr marL="228600" indent="-228600">
              <a:buAutoNum type="arabicPeriod"/>
            </a:pPr>
            <a:r>
              <a:rPr lang="en-US" dirty="0" err="1"/>
              <a:t>Chio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Bounmy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Nounou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46F7-7541-4B6E-AC3A-45D376A4B4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5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o-LA" dirty="0"/>
              <a:t>ນະວັດຕະກຳ ອາຫານແບບໃໝ່ ເພື່ອເພີ່ມສານອາຫານໃນເດັກ ແມ່ມານ ແມ່ລູກອ່ອນ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46F7-7541-4B6E-AC3A-45D376A4B4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7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7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0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4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9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7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6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33CC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C7EF4FF1-0C0B-86AE-D865-FE849F5BD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>
                <a:latin typeface="+mn-lt"/>
              </a:rPr>
              <a:t>Partner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0AB1CC1D-5066-5FA7-D256-A180A8F69DC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524000" y="3602038"/>
            <a:ext cx="9144000" cy="13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Faculty of Pharmacy</a:t>
            </a:r>
          </a:p>
          <a:p>
            <a:pPr algn="ctr"/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University of Health Sciences , Lao PDR</a:t>
            </a:r>
            <a:endParaRPr lang="en-US" altLang="en-US" sz="4000" b="1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892575-9856-2DF9-CAFD-763A149B807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7" y="233640"/>
            <a:ext cx="21177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89A467AA-8E7D-2018-CF10-AE9E4A87F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906" y="263457"/>
            <a:ext cx="17780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8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4FBC-8007-5234-D928-403D2C7D8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8" t="18098" r="31851" b="5345"/>
          <a:stretch/>
        </p:blipFill>
        <p:spPr bwMode="auto">
          <a:xfrm>
            <a:off x="2613012" y="153365"/>
            <a:ext cx="6362899" cy="673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D5A0CC-D7DB-0205-3D15-6F3CC2A444F4}"/>
              </a:ext>
            </a:extLst>
          </p:cNvPr>
          <p:cNvSpPr txBox="1"/>
          <p:nvPr/>
        </p:nvSpPr>
        <p:spPr>
          <a:xfrm>
            <a:off x="4451996" y="6515564"/>
            <a:ext cx="26849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Central </a:t>
            </a:r>
            <a:r>
              <a:rPr lang="en-US" dirty="0"/>
              <a:t>Laboratory</a:t>
            </a:r>
          </a:p>
        </p:txBody>
      </p:sp>
    </p:spTree>
    <p:extLst>
      <p:ext uri="{BB962C8B-B14F-4D97-AF65-F5344CB8AC3E}">
        <p14:creationId xmlns:p14="http://schemas.microsoft.com/office/powerpoint/2010/main" val="14846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EB076F-EA42-6159-A1A1-CBAFE11A4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78" y="3429000"/>
            <a:ext cx="7663336" cy="3261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A3140F-0929-0367-C441-67CD067F0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362" y="167357"/>
            <a:ext cx="7120745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31646" r="30434" b="9018"/>
          <a:stretch/>
        </p:blipFill>
        <p:spPr bwMode="auto">
          <a:xfrm>
            <a:off x="2495600" y="332656"/>
            <a:ext cx="7416824" cy="61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9C935F-280A-F4B6-0195-0C0CB4B8E3A5}"/>
              </a:ext>
            </a:extLst>
          </p:cNvPr>
          <p:cNvSpPr txBox="1"/>
          <p:nvPr/>
        </p:nvSpPr>
        <p:spPr>
          <a:xfrm>
            <a:off x="3998258" y="3204374"/>
            <a:ext cx="41954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Phytochemistry Laboratory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C0DAC1-EFFC-FBB4-5190-8A62BD1BA9CD}"/>
              </a:ext>
            </a:extLst>
          </p:cNvPr>
          <p:cNvSpPr txBox="1"/>
          <p:nvPr/>
        </p:nvSpPr>
        <p:spPr>
          <a:xfrm>
            <a:off x="3397623" y="6069368"/>
            <a:ext cx="57799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Herbal Pharmaceutical Technology Laboratory</a:t>
            </a:r>
          </a:p>
        </p:txBody>
      </p:sp>
    </p:spTree>
    <p:extLst>
      <p:ext uri="{BB962C8B-B14F-4D97-AF65-F5344CB8AC3E}">
        <p14:creationId xmlns:p14="http://schemas.microsoft.com/office/powerpoint/2010/main" val="6482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87E5283-902A-D647-A931-1AC31F03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How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like to </a:t>
            </a:r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/</a:t>
            </a:r>
            <a:r>
              <a:rPr lang="fr-FR" dirty="0" err="1"/>
              <a:t>activities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CB5B67-A697-C24D-81F8-1CE1D8D6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07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Continuously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learn and update research skills through training and attending conferences.</a:t>
            </a:r>
          </a:p>
          <a:p>
            <a:pPr>
              <a:lnSpc>
                <a:spcPct val="150000"/>
              </a:lnSpc>
            </a:pPr>
            <a:r>
              <a:rPr lang="en-US" dirty="0"/>
              <a:t> Collaborate with other researchers to gain different perspectives and expertise (good practice in using of antibiotics in both human and animal)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49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8CA798-4AC2-6E4D-93DF-426A3CD5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are the </a:t>
            </a:r>
            <a:r>
              <a:rPr lang="fr-FR" dirty="0" err="1"/>
              <a:t>knowledge</a:t>
            </a:r>
            <a:r>
              <a:rPr lang="fr-FR" dirty="0"/>
              <a:t> gaps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like to </a:t>
            </a:r>
            <a:r>
              <a:rPr lang="fr-FR" dirty="0" err="1"/>
              <a:t>address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501FC5B-992A-024D-B4BF-E964DECF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3063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skill</a:t>
            </a:r>
            <a:r>
              <a:rPr lang="fr-FR" dirty="0"/>
              <a:t> on </a:t>
            </a:r>
            <a:r>
              <a:rPr lang="fr-FR" dirty="0" err="1"/>
              <a:t>quality</a:t>
            </a:r>
            <a:r>
              <a:rPr lang="fr-FR" dirty="0"/>
              <a:t> control of Pharmaceutical and Natural Product</a:t>
            </a:r>
          </a:p>
          <a:p>
            <a:pPr>
              <a:lnSpc>
                <a:spcPct val="150000"/>
              </a:lnSpc>
            </a:pPr>
            <a:r>
              <a:rPr lang="fr-FR" dirty="0"/>
              <a:t> </a:t>
            </a:r>
            <a:r>
              <a:rPr lang="en-US" dirty="0"/>
              <a:t>Collaboration with pharmaceutical technology experts to develop on Science, Technology and Innovation for creating more products from substances and natural sources (</a:t>
            </a:r>
            <a:r>
              <a:rPr lang="en-US" dirty="0" err="1"/>
              <a:t>eg</a:t>
            </a:r>
            <a:r>
              <a:rPr lang="en-US" dirty="0"/>
              <a:t>: Food and drug  and so on).</a:t>
            </a:r>
          </a:p>
          <a:p>
            <a:pPr>
              <a:lnSpc>
                <a:spcPct val="150000"/>
              </a:lnSpc>
            </a:pPr>
            <a:r>
              <a:rPr lang="en-US" dirty="0"/>
              <a:t>Expertise in biological investigation of antimicrobial properties of plants and herbs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the most important/pressing question to address in a ONE-HEALTH research proposal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25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How to maintain the quality of drugs, herbal products, and cosmetics in a sustainable manner in Lao PDR?     </a:t>
            </a:r>
          </a:p>
          <a:p>
            <a:pPr>
              <a:lnSpc>
                <a:spcPct val="150000"/>
              </a:lnSpc>
            </a:pPr>
            <a:r>
              <a:rPr lang="en-US" dirty="0"/>
              <a:t> How to implement sustainable antibiotic strategies that can combat the increasing threat of antimicrobial resistance (AMR) in both human and animal health</a:t>
            </a:r>
          </a:p>
        </p:txBody>
      </p:sp>
    </p:spTree>
    <p:extLst>
      <p:ext uri="{BB962C8B-B14F-4D97-AF65-F5344CB8AC3E}">
        <p14:creationId xmlns:p14="http://schemas.microsoft.com/office/powerpoint/2010/main" val="32047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84221"/>
            <a:ext cx="10515600" cy="505326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  Rocket project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79" y="598404"/>
            <a:ext cx="11694694" cy="5658017"/>
          </a:xfrm>
        </p:spPr>
        <p:txBody>
          <a:bodyPr>
            <a:noAutofit/>
          </a:bodyPr>
          <a:lstStyle/>
          <a:p>
            <a:pPr algn="thaiDist">
              <a:lnSpc>
                <a:spcPct val="100000"/>
              </a:lnSpc>
            </a:pPr>
            <a:r>
              <a:rPr lang="en-US" sz="2400" dirty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Objective:  </a:t>
            </a:r>
            <a:r>
              <a:rPr lang="en-US" sz="2400" dirty="0" smtClean="0"/>
              <a:t>The </a:t>
            </a:r>
            <a:r>
              <a:rPr lang="en-US" sz="2400" dirty="0"/>
              <a:t>aim of this study was to investigate the nutritional composition, chitosan content, and antioxidant properties of cricket protein obtained through hydrolysis of </a:t>
            </a:r>
            <a:r>
              <a:rPr lang="en-US" sz="2400" i="1" dirty="0" err="1"/>
              <a:t>Acheta</a:t>
            </a:r>
            <a:r>
              <a:rPr lang="en-US" sz="2400" i="1" dirty="0"/>
              <a:t> </a:t>
            </a:r>
            <a:r>
              <a:rPr lang="en-US" sz="2400" i="1" dirty="0" err="1" smtClean="0"/>
              <a:t>domesticus</a:t>
            </a:r>
            <a:endParaRPr lang="en-US" sz="2400" i="1" dirty="0" smtClean="0"/>
          </a:p>
          <a:p>
            <a:pPr algn="thaiDist">
              <a:lnSpc>
                <a:spcPct val="100000"/>
              </a:lnSpc>
            </a:pPr>
            <a:r>
              <a:rPr lang="en-US" sz="2400" b="1" i="1" dirty="0" smtClean="0">
                <a:solidFill>
                  <a:schemeClr val="accent1"/>
                </a:solidFill>
              </a:rPr>
              <a:t>Results: </a:t>
            </a:r>
            <a:r>
              <a:rPr lang="en-US" sz="2400" dirty="0"/>
              <a:t>This study demonstrated that crickets are a rich source of protein and that enzymatic extraction yields higher chitosan content than chemical extraction</a:t>
            </a:r>
            <a:r>
              <a:rPr lang="en-US" sz="2400" dirty="0" smtClean="0"/>
              <a:t>.  </a:t>
            </a:r>
            <a:r>
              <a:rPr lang="en-US" sz="2400" dirty="0"/>
              <a:t>The findings suggest </a:t>
            </a:r>
            <a:r>
              <a:rPr lang="en-US" sz="2400" dirty="0" smtClean="0"/>
              <a:t>that cricket protein hydrolysis  </a:t>
            </a:r>
            <a:r>
              <a:rPr lang="en-US" sz="2400" dirty="0"/>
              <a:t>can enhance the antioxidant </a:t>
            </a:r>
            <a:r>
              <a:rPr lang="en-US" sz="2400" dirty="0" smtClean="0"/>
              <a:t>activity. 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Future </a:t>
            </a:r>
            <a:r>
              <a:rPr lang="en-US" sz="2400" b="1" dirty="0" smtClean="0">
                <a:solidFill>
                  <a:schemeClr val="accent1"/>
                </a:solidFill>
              </a:rPr>
              <a:t>work: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The </a:t>
            </a:r>
            <a:r>
              <a:rPr lang="en-US" sz="2400" dirty="0"/>
              <a:t>lipid composition will be analyzed in the nonpolar </a:t>
            </a:r>
            <a:r>
              <a:rPr lang="en-US" sz="2400" dirty="0" smtClean="0"/>
              <a:t>fraction,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The </a:t>
            </a:r>
            <a:r>
              <a:rPr lang="en-US" sz="2400" dirty="0"/>
              <a:t>protein composition will be analyzed in the polar fraction. 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The </a:t>
            </a:r>
            <a:r>
              <a:rPr lang="en-US" sz="2400" dirty="0"/>
              <a:t>mineral composition, such as Na, K, </a:t>
            </a:r>
            <a:r>
              <a:rPr lang="en-US" sz="2400" dirty="0" err="1"/>
              <a:t>Ca</a:t>
            </a:r>
            <a:r>
              <a:rPr lang="en-US" sz="2400" dirty="0"/>
              <a:t>, Zn, Fe, and Cu, will be analyzed as well. 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 </a:t>
            </a:r>
            <a:r>
              <a:rPr lang="en-US" sz="2400" dirty="0"/>
              <a:t>C</a:t>
            </a:r>
            <a:r>
              <a:rPr lang="en-US" sz="2400" dirty="0" smtClean="0"/>
              <a:t>hitosan </a:t>
            </a:r>
            <a:r>
              <a:rPr lang="en-US" sz="2400" dirty="0"/>
              <a:t>will be extracted and compared from </a:t>
            </a:r>
            <a:r>
              <a:rPr lang="en-US" sz="2400" dirty="0" smtClean="0"/>
              <a:t> </a:t>
            </a:r>
            <a:r>
              <a:rPr lang="en-US" sz="2400" dirty="0"/>
              <a:t>cricket farms, </a:t>
            </a:r>
            <a:r>
              <a:rPr lang="en-US" sz="2400" dirty="0" smtClean="0"/>
              <a:t>natural crickets</a:t>
            </a:r>
            <a:r>
              <a:rPr lang="en-US" sz="2400" dirty="0"/>
              <a:t>, and </a:t>
            </a:r>
            <a:r>
              <a:rPr lang="en-US" sz="2400" dirty="0" smtClean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       shrimp</a:t>
            </a:r>
            <a:r>
              <a:rPr lang="en-US" sz="2400" dirty="0"/>
              <a:t>, </a:t>
            </a:r>
            <a:r>
              <a:rPr lang="en-US" sz="2400" dirty="0" smtClean="0"/>
              <a:t>and </a:t>
            </a:r>
            <a:r>
              <a:rPr lang="en-US" sz="2400" dirty="0"/>
              <a:t>the purity of chitosan from each sample will be analyzed.</a:t>
            </a:r>
          </a:p>
        </p:txBody>
      </p:sp>
    </p:spTree>
    <p:extLst>
      <p:ext uri="{BB962C8B-B14F-4D97-AF65-F5344CB8AC3E}">
        <p14:creationId xmlns:p14="http://schemas.microsoft.com/office/powerpoint/2010/main" val="9648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3765" y="548680"/>
            <a:ext cx="2513288" cy="7109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OUTLINES</a:t>
            </a:r>
            <a:endParaRPr lang="fr-FR" sz="3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7792" y="1600201"/>
            <a:ext cx="8078688" cy="162426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sz="2800" dirty="0" err="1" smtClean="0">
                <a:solidFill>
                  <a:srgbClr val="0000CC"/>
                </a:solidFill>
                <a:cs typeface="Times New Roman" pitchFamily="18" charset="0"/>
              </a:rPr>
              <a:t>Overview</a:t>
            </a:r>
            <a:r>
              <a:rPr lang="fr-FR" sz="2800" dirty="0" smtClean="0">
                <a:solidFill>
                  <a:srgbClr val="0000CC"/>
                </a:solidFill>
                <a:cs typeface="Times New Roman" pitchFamily="18" charset="0"/>
              </a:rPr>
              <a:t> of the </a:t>
            </a:r>
            <a:r>
              <a:rPr lang="fr-FR" sz="2800" dirty="0" err="1" smtClean="0">
                <a:solidFill>
                  <a:srgbClr val="0000CC"/>
                </a:solidFill>
                <a:cs typeface="Times New Roman" pitchFamily="18" charset="0"/>
              </a:rPr>
              <a:t>Faculty</a:t>
            </a:r>
            <a:r>
              <a:rPr lang="fr-FR" sz="2800" dirty="0" smtClean="0">
                <a:solidFill>
                  <a:srgbClr val="0000CC"/>
                </a:solidFill>
                <a:cs typeface="Times New Roman" pitchFamily="18" charset="0"/>
              </a:rPr>
              <a:t> of </a:t>
            </a:r>
            <a:r>
              <a:rPr lang="fr-FR" sz="2800" dirty="0" err="1" smtClean="0">
                <a:solidFill>
                  <a:srgbClr val="0000CC"/>
                </a:solidFill>
                <a:cs typeface="Times New Roman" pitchFamily="18" charset="0"/>
              </a:rPr>
              <a:t>Pharmacy</a:t>
            </a:r>
            <a:r>
              <a:rPr lang="fr-FR" sz="2800" dirty="0" smtClean="0">
                <a:solidFill>
                  <a:srgbClr val="0000CC"/>
                </a:solidFill>
                <a:cs typeface="Times New Roman" pitchFamily="18" charset="0"/>
              </a:rPr>
              <a:t>, UHS, Laos</a:t>
            </a: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rgbClr val="0000CC"/>
                </a:solidFill>
                <a:cs typeface="Times New Roman" pitchFamily="18" charset="0"/>
              </a:rPr>
              <a:t>Rocket Project </a:t>
            </a:r>
            <a:endParaRPr lang="fr-FR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7704-100A-46FB-A9EE-0427F3212652}" type="slidenum">
              <a:rPr lang="th-TH" sz="2400" smtClean="0">
                <a:solidFill>
                  <a:srgbClr val="006600"/>
                </a:solidFill>
                <a:latin typeface="Times New Roman" pitchFamily="18" charset="0"/>
              </a:rPr>
              <a:t>2</a:t>
            </a:fld>
            <a:endParaRPr lang="th-TH" sz="2400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AEDB83F-0A44-4CC5-E06A-9BD0D2211B72}"/>
              </a:ext>
            </a:extLst>
          </p:cNvPr>
          <p:cNvSpPr/>
          <p:nvPr/>
        </p:nvSpPr>
        <p:spPr>
          <a:xfrm>
            <a:off x="1683026" y="2209441"/>
            <a:ext cx="2656581" cy="524177"/>
          </a:xfrm>
          <a:prstGeom prst="roundRect">
            <a:avLst/>
          </a:prstGeom>
          <a:solidFill>
            <a:srgbClr val="077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5337FC4-94C3-86E1-2656-E071D7A45185}"/>
              </a:ext>
            </a:extLst>
          </p:cNvPr>
          <p:cNvGraphicFramePr>
            <a:graphicFrameLocks noGrp="1"/>
          </p:cNvGraphicFramePr>
          <p:nvPr/>
        </p:nvGraphicFramePr>
        <p:xfrm>
          <a:off x="5539409" y="1976235"/>
          <a:ext cx="6175511" cy="478497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813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1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964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Three departments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</a:rPr>
                        <a:t>Pharmaceutical Sciences      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643"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0" baseline="0" dirty="0">
                          <a:solidFill>
                            <a:sysClr val="windowText" lastClr="000000"/>
                          </a:solidFill>
                        </a:rPr>
                        <a:t>2.     Pharmaceutical Care  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64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>
                          <a:solidFill>
                            <a:sysClr val="windowText" lastClr="000000"/>
                          </a:solidFill>
                        </a:rPr>
                        <a:t>3.     Traditional Medicine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One division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</a:rPr>
                        <a:t>Administration and Academic</a:t>
                      </a:r>
                      <a:r>
                        <a:rPr lang="en-US" sz="2000" b="0" baseline="0" dirty="0">
                          <a:solidFill>
                            <a:sysClr val="windowText" lastClr="000000"/>
                          </a:solidFill>
                        </a:rPr>
                        <a:t> Affairs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0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4 curriculums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anchor="ctr"/>
                </a:tc>
                <a:tc>
                  <a:txBody>
                    <a:bodyPr/>
                    <a:lstStyle/>
                    <a:p>
                      <a:pPr marL="457200" indent="-457200" algn="just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</a:rPr>
                        <a:t>Associate degree of Pharmacy program </a:t>
                      </a:r>
                    </a:p>
                    <a:p>
                      <a:pPr marL="457200" indent="-457200" algn="just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</a:rPr>
                        <a:t>Bachelor of Sciences in Pharmacy (2 tracks)</a:t>
                      </a:r>
                    </a:p>
                    <a:p>
                      <a:pPr marL="457200" indent="-457200" algn="just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</a:rPr>
                        <a:t>Bachelor of Pharmacy Program in Lao Traditional Medicine</a:t>
                      </a:r>
                    </a:p>
                    <a:p>
                      <a:pPr marL="457200" indent="-457200" algn="just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+mj-lt"/>
                        <a:buAutoNum type="arabicPeriod"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</a:rPr>
                        <a:t>Master of Pharmacy Program in Quality Control of  Pharmaceutical Products</a:t>
                      </a:r>
                      <a:endParaRPr lang="en-US" sz="2000" dirty="0">
                        <a:solidFill>
                          <a:prstClr val="black"/>
                        </a:solidFill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/>
                </a:tc>
                <a:extLst>
                  <a:ext uri="{0D108BD9-81ED-4DB2-BD59-A6C34878D82A}">
                    <a16:rowId xmlns:a16="http://schemas.microsoft.com/office/drawing/2014/main" xmlns="" val="3335839869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C373A865-93D9-F25D-BEAF-C1FD5BCA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59087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University of Health Sciences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05F13774-20F3-AE9B-789B-507DCDD7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7368" y="365125"/>
            <a:ext cx="1936129" cy="145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20284C66-948F-C590-EAF7-46563810653D}"/>
              </a:ext>
            </a:extLst>
          </p:cNvPr>
          <p:cNvSpPr/>
          <p:nvPr/>
        </p:nvSpPr>
        <p:spPr>
          <a:xfrm>
            <a:off x="4339607" y="2358887"/>
            <a:ext cx="855246" cy="225287"/>
          </a:xfrm>
          <a:prstGeom prst="rightArrow">
            <a:avLst/>
          </a:prstGeom>
          <a:solidFill>
            <a:srgbClr val="077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3596A83-7635-6C06-A5E8-459B684DC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506" y="365125"/>
            <a:ext cx="4450180" cy="1451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FB986B-F0C2-FB3C-A330-904E638DC82C}"/>
              </a:ext>
            </a:extLst>
          </p:cNvPr>
          <p:cNvSpPr txBox="1"/>
          <p:nvPr/>
        </p:nvSpPr>
        <p:spPr>
          <a:xfrm>
            <a:off x="477080" y="1690688"/>
            <a:ext cx="4872842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Faculties:     </a:t>
            </a:r>
            <a:r>
              <a:rPr lang="en-GB" sz="2000" dirty="0"/>
              <a:t>1. Faculty of Medicine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	      </a:t>
            </a:r>
            <a:r>
              <a:rPr lang="en-GB" sz="2000" b="1" dirty="0">
                <a:solidFill>
                  <a:schemeClr val="bg1"/>
                </a:solidFill>
              </a:rPr>
              <a:t>2. Faculty of Pharmacy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	      3. Faculty of Dentistry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	      4. Faculty of Nursing Sciences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	      5. Faculty of Medical Technology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	      6. Faculty of Public Health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Cabinets:     </a:t>
            </a:r>
            <a:r>
              <a:rPr lang="en-GB" sz="2000" dirty="0"/>
              <a:t>1. Administration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	      2. Academic affairs 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Institution:  </a:t>
            </a:r>
            <a:r>
              <a:rPr lang="en-GB" sz="2000" dirty="0"/>
              <a:t>Research and Education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17194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Faculty of Pharmacy, UHS.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3784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333CC"/>
                </a:solidFill>
                <a:cs typeface="Segoe UI" panose="020B0502040204020203" pitchFamily="34" charset="0"/>
              </a:rPr>
              <a:t>Vision: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cs typeface="Segoe UI" panose="020B0502040204020203" pitchFamily="34" charset="0"/>
              </a:rPr>
              <a:t>To strengthen the </a:t>
            </a:r>
            <a:r>
              <a:rPr lang="en-US" sz="2400" b="0" i="0" dirty="0">
                <a:effectLst/>
                <a:cs typeface="Segoe UI" panose="020B0502040204020203" pitchFamily="34" charset="0"/>
              </a:rPr>
              <a:t>pharmacy profession by developing high-quality personnel with professional ethics.</a:t>
            </a:r>
            <a:endParaRPr lang="en-US" sz="2400" dirty="0">
              <a:cs typeface="Segoe UI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52084B7-B7EA-4139-3635-9184D4641B31}"/>
              </a:ext>
            </a:extLst>
          </p:cNvPr>
          <p:cNvSpPr txBox="1">
            <a:spLocks/>
          </p:cNvSpPr>
          <p:nvPr/>
        </p:nvSpPr>
        <p:spPr>
          <a:xfrm>
            <a:off x="788894" y="3825689"/>
            <a:ext cx="10515600" cy="2292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3333CC"/>
                </a:solidFill>
                <a:cs typeface="Segoe UI" panose="020B0502040204020203" pitchFamily="34" charset="0"/>
              </a:rPr>
              <a:t>Mission:</a:t>
            </a:r>
          </a:p>
          <a:p>
            <a:pPr marL="0" indent="0" algn="thaiDist">
              <a:lnSpc>
                <a:spcPct val="150000"/>
              </a:lnSpc>
              <a:buNone/>
            </a:pPr>
            <a:r>
              <a:rPr lang="en-US" sz="2400" dirty="0">
                <a:cs typeface="Segoe UI" panose="020B0502040204020203" pitchFamily="34" charset="0"/>
              </a:rPr>
              <a:t>To promote and develop the pharmaceutical profession to have equal quality both regionally and internationally and have professional ethics to serve the community.</a:t>
            </a:r>
            <a:endParaRPr lang="en-US" dirty="0">
              <a:cs typeface="Segoe UI" panose="020B0502040204020203" pitchFamily="34" charset="0"/>
            </a:endParaRPr>
          </a:p>
          <a:p>
            <a:endParaRPr lang="en-US" dirty="0">
              <a:solidFill>
                <a:srgbClr val="3333CC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research do you conduct?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19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Types of research/activities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3333CC"/>
                </a:solidFill>
              </a:rPr>
              <a:t>Drug and cosmetic formulation development based from plant and herbal medicine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3333CC"/>
                </a:solidFill>
              </a:rPr>
              <a:t>Phytochemistry (plant extraction, analysis of various plants compound)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3333CC"/>
                </a:solidFill>
              </a:rPr>
              <a:t>Quality control of medicine, cosmetics and herbal medicine products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3333CC"/>
                </a:solidFill>
              </a:rPr>
              <a:t>Quality control of raw food and food products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3333CC"/>
                </a:solidFill>
              </a:rPr>
              <a:t>Health care survey and drug use in community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3333CC"/>
                </a:solidFill>
              </a:rPr>
              <a:t>Clinical pharmacy, social and administrative pharmacy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conduct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895"/>
            <a:ext cx="10515600" cy="4351338"/>
          </a:xfrm>
        </p:spPr>
        <p:txBody>
          <a:bodyPr/>
          <a:lstStyle/>
          <a:p>
            <a:r>
              <a:rPr lang="en-US" dirty="0"/>
              <a:t>Human resources: how many people and which expertise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0C083A3-07DA-CFC3-C0BD-5729F8C90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06972"/>
              </p:ext>
            </p:extLst>
          </p:nvPr>
        </p:nvGraphicFramePr>
        <p:xfrm>
          <a:off x="1090705" y="2315379"/>
          <a:ext cx="9512298" cy="1714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4883">
                  <a:extLst>
                    <a:ext uri="{9D8B030D-6E8A-4147-A177-3AD203B41FA5}">
                      <a16:colId xmlns:a16="http://schemas.microsoft.com/office/drawing/2014/main" xmlns="" val="3220466365"/>
                    </a:ext>
                  </a:extLst>
                </a:gridCol>
                <a:gridCol w="2554883">
                  <a:extLst>
                    <a:ext uri="{9D8B030D-6E8A-4147-A177-3AD203B41FA5}">
                      <a16:colId xmlns:a16="http://schemas.microsoft.com/office/drawing/2014/main" xmlns="" val="3741115744"/>
                    </a:ext>
                  </a:extLst>
                </a:gridCol>
                <a:gridCol w="2201266">
                  <a:extLst>
                    <a:ext uri="{9D8B030D-6E8A-4147-A177-3AD203B41FA5}">
                      <a16:colId xmlns:a16="http://schemas.microsoft.com/office/drawing/2014/main" xmlns="" val="3995537777"/>
                    </a:ext>
                  </a:extLst>
                </a:gridCol>
                <a:gridCol w="2201266">
                  <a:extLst>
                    <a:ext uri="{9D8B030D-6E8A-4147-A177-3AD203B41FA5}">
                      <a16:colId xmlns:a16="http://schemas.microsoft.com/office/drawing/2014/main" xmlns="" val="3116794548"/>
                    </a:ext>
                  </a:extLst>
                </a:gridCol>
              </a:tblGrid>
              <a:tr h="8913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Pharmaceutical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Pharmaceutical Care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Traditional Medicine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9075745"/>
                  </a:ext>
                </a:extLst>
              </a:tr>
              <a:tr h="5500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4411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6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729" y="1173442"/>
            <a:ext cx="10515600" cy="51130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AAS, HPLC-UV-Vis, UV-Visible spectrophotometer, Supercritical  fluid carbon dioxide, laminar flow, Microplate reader with fluorescence and UV-Vis detector, Fiber optic spectrophotometer, centrifuge , micro centrifuge,   Vacuum pump evaporator, Flow injection analysis, GAMAX TLC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Equipment needed more: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Auto HPLC- DAD, </a:t>
            </a:r>
            <a:r>
              <a:rPr lang="en-US" sz="2400" dirty="0" smtClean="0"/>
              <a:t>CG-MS-MS, </a:t>
            </a:r>
            <a:r>
              <a:rPr lang="en-US" sz="2400" dirty="0" err="1"/>
              <a:t>Kjeldahl</a:t>
            </a:r>
            <a:r>
              <a:rPr lang="en-US" sz="2400" dirty="0"/>
              <a:t>  system , Equipment for fiber analysis</a:t>
            </a:r>
            <a:r>
              <a:rPr lang="en-US" sz="2400" b="1" dirty="0"/>
              <a:t>, </a:t>
            </a:r>
            <a:r>
              <a:rPr lang="en-US" sz="2400" dirty="0"/>
              <a:t>microwave digestion system,  Inductively coupled plasma-optical emission spectroscopy (ICP-OES), and </a:t>
            </a:r>
            <a:r>
              <a:rPr lang="en-US" sz="2400" dirty="0" err="1"/>
              <a:t>Nanoziser</a:t>
            </a:r>
            <a:endParaRPr lang="th-TH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F16AE6-9F7E-982E-8579-22A9F2FF9A5F}"/>
              </a:ext>
            </a:extLst>
          </p:cNvPr>
          <p:cNvSpPr txBox="1"/>
          <p:nvPr/>
        </p:nvSpPr>
        <p:spPr>
          <a:xfrm>
            <a:off x="602876" y="486055"/>
            <a:ext cx="9727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Environment-facilities: infrastructure, equipment</a:t>
            </a:r>
          </a:p>
        </p:txBody>
      </p:sp>
    </p:spTree>
    <p:extLst>
      <p:ext uri="{BB962C8B-B14F-4D97-AF65-F5344CB8AC3E}">
        <p14:creationId xmlns:p14="http://schemas.microsoft.com/office/powerpoint/2010/main" val="28784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8" t="22279" r="26075" b="9999"/>
          <a:stretch/>
        </p:blipFill>
        <p:spPr bwMode="auto">
          <a:xfrm>
            <a:off x="1795182" y="979836"/>
            <a:ext cx="7383297" cy="572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9CC92987-1080-1CAB-9AA6-DB01597DC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82" y="260942"/>
            <a:ext cx="12073218" cy="424858"/>
          </a:xfrm>
        </p:spPr>
        <p:txBody>
          <a:bodyPr>
            <a:noAutofit/>
          </a:bodyPr>
          <a:lstStyle/>
          <a:p>
            <a:r>
              <a:rPr lang="en-US" dirty="0"/>
              <a:t>Environment-facilities: infrastructure, equipment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EB517F-0515-AA1D-A10F-9896414063B6}"/>
              </a:ext>
            </a:extLst>
          </p:cNvPr>
          <p:cNvSpPr txBox="1"/>
          <p:nvPr/>
        </p:nvSpPr>
        <p:spPr>
          <a:xfrm>
            <a:off x="3980330" y="6419116"/>
            <a:ext cx="32541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Microbial </a:t>
            </a:r>
            <a:r>
              <a:rPr lang="en-US" dirty="0"/>
              <a:t>Laboratory</a:t>
            </a:r>
          </a:p>
        </p:txBody>
      </p:sp>
    </p:spTree>
    <p:extLst>
      <p:ext uri="{BB962C8B-B14F-4D97-AF65-F5344CB8AC3E}">
        <p14:creationId xmlns:p14="http://schemas.microsoft.com/office/powerpoint/2010/main" val="24331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20569" r="26520" b="12341"/>
          <a:stretch/>
        </p:blipFill>
        <p:spPr bwMode="auto">
          <a:xfrm>
            <a:off x="1919536" y="260648"/>
            <a:ext cx="793072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569CEA-ED66-94F2-0FF2-027629846502}"/>
              </a:ext>
            </a:extLst>
          </p:cNvPr>
          <p:cNvSpPr txBox="1"/>
          <p:nvPr/>
        </p:nvSpPr>
        <p:spPr>
          <a:xfrm>
            <a:off x="4028514" y="6084004"/>
            <a:ext cx="41349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Pharmaceutical </a:t>
            </a:r>
            <a:r>
              <a:rPr lang="en-US" dirty="0"/>
              <a:t>chemistry Laboratory</a:t>
            </a:r>
          </a:p>
        </p:txBody>
      </p:sp>
    </p:spTree>
    <p:extLst>
      <p:ext uri="{BB962C8B-B14F-4D97-AF65-F5344CB8AC3E}">
        <p14:creationId xmlns:p14="http://schemas.microsoft.com/office/powerpoint/2010/main" val="12670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12160</TotalTime>
  <Words>690</Words>
  <Application>Microsoft Office PowerPoint</Application>
  <PresentationFormat>Custom</PresentationFormat>
  <Paragraphs>103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Partner</vt:lpstr>
      <vt:lpstr>OUTLINES</vt:lpstr>
      <vt:lpstr>University of Health Sciences</vt:lpstr>
      <vt:lpstr>Faculty of Pharmacy, UHS.</vt:lpstr>
      <vt:lpstr>What research do you conduct? </vt:lpstr>
      <vt:lpstr>How do you conduct research?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would you like to improve your research/activities?</vt:lpstr>
      <vt:lpstr>What are the knowledge gaps you would like to address?</vt:lpstr>
      <vt:lpstr>What is the most important/pressing question to address in a ONE-HEALTH research proposal ?</vt:lpstr>
      <vt:lpstr>                                       Rocket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Ngo-Giang-Huong</dc:creator>
  <cp:lastModifiedBy>acer1</cp:lastModifiedBy>
  <cp:revision>49</cp:revision>
  <dcterms:created xsi:type="dcterms:W3CDTF">2023-04-18T09:30:27Z</dcterms:created>
  <dcterms:modified xsi:type="dcterms:W3CDTF">2023-05-23T01:10:31Z</dcterms:modified>
</cp:coreProperties>
</file>